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26"/>
    <p:restoredTop sz="94716"/>
  </p:normalViewPr>
  <p:slideViewPr>
    <p:cSldViewPr snapToGrid="0">
      <p:cViewPr varScale="1">
        <p:scale>
          <a:sx n="123" d="100"/>
          <a:sy n="123" d="100"/>
        </p:scale>
        <p:origin x="22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9B688-9E07-D845-A59C-1FE2588841E8}" type="datetimeFigureOut">
              <a:rPr lang="en-US" smtClean="0"/>
              <a:t>12/7/25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33C1504D-7CDB-474C-913D-EAAE5AC62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222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9B688-9E07-D845-A59C-1FE2588841E8}" type="datetimeFigureOut">
              <a:rPr lang="en-US" smtClean="0"/>
              <a:t>12/7/25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504D-7CDB-474C-913D-EAAE5AC62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94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9B688-9E07-D845-A59C-1FE2588841E8}" type="datetimeFigureOut">
              <a:rPr lang="en-US" smtClean="0"/>
              <a:t>12/7/25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504D-7CDB-474C-913D-EAAE5AC62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792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9B688-9E07-D845-A59C-1FE2588841E8}" type="datetimeFigureOut">
              <a:rPr lang="en-US" smtClean="0"/>
              <a:t>12/7/25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504D-7CDB-474C-913D-EAAE5AC62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7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479B688-9E07-D845-A59C-1FE2588841E8}" type="datetimeFigureOut">
              <a:rPr lang="en-US" smtClean="0"/>
              <a:t>12/7/25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33C1504D-7CDB-474C-913D-EAAE5AC62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89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9B688-9E07-D845-A59C-1FE2588841E8}" type="datetimeFigureOut">
              <a:rPr lang="en-US" smtClean="0"/>
              <a:t>12/7/25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504D-7CDB-474C-913D-EAAE5AC62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28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9B688-9E07-D845-A59C-1FE2588841E8}" type="datetimeFigureOut">
              <a:rPr lang="en-US" smtClean="0"/>
              <a:t>12/7/25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504D-7CDB-474C-913D-EAAE5AC623E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35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9B688-9E07-D845-A59C-1FE2588841E8}" type="datetimeFigureOut">
              <a:rPr lang="en-US" smtClean="0"/>
              <a:t>12/7/25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504D-7CDB-474C-913D-EAAE5AC623E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1700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9B688-9E07-D845-A59C-1FE2588841E8}" type="datetimeFigureOut">
              <a:rPr lang="en-US" smtClean="0"/>
              <a:t>12/7/25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504D-7CDB-474C-913D-EAAE5AC62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97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9B688-9E07-D845-A59C-1FE2588841E8}" type="datetimeFigureOut">
              <a:rPr lang="en-US" smtClean="0"/>
              <a:t>12/7/25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504D-7CDB-474C-913D-EAAE5AC62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40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9B688-9E07-D845-A59C-1FE2588841E8}" type="datetimeFigureOut">
              <a:rPr lang="en-US" smtClean="0"/>
              <a:t>12/7/25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1504D-7CDB-474C-913D-EAAE5AC62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329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479B688-9E07-D845-A59C-1FE2588841E8}" type="datetimeFigureOut">
              <a:rPr lang="en-US" smtClean="0"/>
              <a:t>12/7/25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33C1504D-7CDB-474C-913D-EAAE5AC62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918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FB3768C-1D21-400E-B059-EFF86063F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-1"/>
            <a:ext cx="121886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87BCA1-45E6-44B3-B3DA-1F4144DE6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6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EC1BDD-EA39-7BBE-AD62-38B4AC2BB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6"/>
            <a:ext cx="3682969" cy="5580353"/>
          </a:xfrm>
        </p:spPr>
        <p:txBody>
          <a:bodyPr>
            <a:normAutofit/>
          </a:bodyPr>
          <a:lstStyle/>
          <a:p>
            <a:pPr algn="r"/>
            <a:r>
              <a:rPr lang="en-US" sz="3000" dirty="0">
                <a:solidFill>
                  <a:srgbClr val="FFFFFF"/>
                </a:solidFill>
              </a:rPr>
              <a:t>Diabetes 30-days Re-admission : safe discharge command center </a:t>
            </a:r>
            <a:br>
              <a:rPr lang="en-US" sz="3000" dirty="0">
                <a:solidFill>
                  <a:srgbClr val="FFFFFF"/>
                </a:solidFill>
              </a:rPr>
            </a:br>
            <a:br>
              <a:rPr lang="en-US" sz="3000" dirty="0">
                <a:solidFill>
                  <a:srgbClr val="FFFFFF"/>
                </a:solidFill>
              </a:rPr>
            </a:br>
            <a:r>
              <a:rPr lang="en-US" sz="3000" dirty="0">
                <a:solidFill>
                  <a:srgbClr val="FFFFFF"/>
                </a:solidFill>
              </a:rPr>
              <a:t>Goal : flag high risk inpatients at discharge </a:t>
            </a:r>
            <a:br>
              <a:rPr lang="en-US" sz="3000" dirty="0">
                <a:solidFill>
                  <a:srgbClr val="FFFFFF"/>
                </a:solidFill>
              </a:rPr>
            </a:br>
            <a:br>
              <a:rPr lang="en-US" sz="3000" dirty="0">
                <a:solidFill>
                  <a:srgbClr val="FFFFFF"/>
                </a:solidFill>
              </a:rPr>
            </a:br>
            <a:br>
              <a:rPr lang="en-US" sz="3000" dirty="0">
                <a:solidFill>
                  <a:srgbClr val="FFFFFF"/>
                </a:solidFill>
              </a:rPr>
            </a:br>
            <a:r>
              <a:rPr lang="en-US" sz="3000" dirty="0">
                <a:solidFill>
                  <a:srgbClr val="FFFFFF"/>
                </a:solidFill>
              </a:rPr>
              <a:t>Vishnu Vaibhav </a:t>
            </a:r>
            <a:r>
              <a:rPr lang="en-US" sz="3000" dirty="0" err="1">
                <a:solidFill>
                  <a:srgbClr val="FFFFFF"/>
                </a:solidFill>
              </a:rPr>
              <a:t>binde</a:t>
            </a:r>
            <a:r>
              <a:rPr lang="en-US" sz="3000" dirty="0">
                <a:solidFill>
                  <a:srgbClr val="FFFFFF"/>
                </a:solidFill>
              </a:rPr>
              <a:t> </a:t>
            </a:r>
            <a:br>
              <a:rPr lang="en-US" sz="3000" dirty="0">
                <a:solidFill>
                  <a:srgbClr val="FFFFFF"/>
                </a:solidFill>
              </a:rPr>
            </a:br>
            <a:r>
              <a:rPr lang="en-US" sz="3000" dirty="0">
                <a:solidFill>
                  <a:srgbClr val="FFFFFF"/>
                </a:solidFill>
              </a:rPr>
              <a:t>MSBA- 265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05E69B-B1A5-3CC7-EB10-3A3DDC78C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3073" t="21160" r="4019" b="30959"/>
          <a:stretch>
            <a:fillRect/>
          </a:stretch>
        </p:blipFill>
        <p:spPr>
          <a:xfrm>
            <a:off x="5288292" y="1435758"/>
            <a:ext cx="6570633" cy="296143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9AE62FDA-E44C-440D-A3D3-5C188720D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401725" y="6229681"/>
            <a:chExt cx="457200" cy="4572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8B45BF8-A8A3-426E-89DE-A44F6E180F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1725" y="6229681"/>
              <a:ext cx="457200" cy="45720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47C25B3-5F51-49AB-A886-D555D2F4A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30918" y="6258874"/>
              <a:ext cx="398813" cy="398815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6981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EB91A-61E8-BFC4-11C6-55936DD64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pipeline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81CC03-9C54-A1D7-0DCE-A7616B9D0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975" y="2462645"/>
            <a:ext cx="10058400" cy="2576946"/>
          </a:xfrm>
        </p:spPr>
      </p:pic>
    </p:spTree>
    <p:extLst>
      <p:ext uri="{BB962C8B-B14F-4D97-AF65-F5344CB8AC3E}">
        <p14:creationId xmlns:p14="http://schemas.microsoft.com/office/powerpoint/2010/main" val="290833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E3D68-B2B9-2C1D-FC70-0F717F49E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4A650-5E0B-1ECA-7688-D38DD7E45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672936"/>
            <a:ext cx="10058400" cy="4499264"/>
          </a:xfrm>
        </p:spPr>
        <p:txBody>
          <a:bodyPr>
            <a:normAutofit fontScale="85000"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b="1" dirty="0"/>
              <a:t>How Everything Connects: File Location:</a:t>
            </a:r>
            <a:r>
              <a:rPr lang="en-US" dirty="0"/>
              <a:t> scripts/</a:t>
            </a:r>
            <a:r>
              <a:rPr lang="en-US" dirty="0" err="1"/>
              <a:t>run_train.py</a:t>
            </a:r>
            <a:endParaRPr lang="en-US" dirty="0"/>
          </a:p>
          <a:p>
            <a:pPr algn="just">
              <a:lnSpc>
                <a:spcPct val="150000"/>
              </a:lnSpc>
            </a:pPr>
            <a:r>
              <a:rPr lang="en-US" b="1" dirty="0"/>
              <a:t>Purpose:</a:t>
            </a:r>
            <a:r>
              <a:rPr lang="en-US" dirty="0"/>
              <a:t> Run the complete pipeline end-to-end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Where Used:</a:t>
            </a:r>
            <a:r>
              <a:rPr lang="en-US" dirty="0"/>
              <a:t> Main entry point - run this to train everything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What This Code Do? 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WHAT:</a:t>
            </a:r>
            <a:r>
              <a:rPr lang="en-US" dirty="0"/>
              <a:t> Runs the complete pipeline from raw data to trained models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WHY:</a:t>
            </a:r>
            <a:r>
              <a:rPr lang="en-US" dirty="0"/>
              <a:t> Makes it easy - one command does everything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WHERE:</a:t>
            </a:r>
            <a:r>
              <a:rPr lang="en-US" dirty="0"/>
              <a:t> scripts/</a:t>
            </a:r>
            <a:r>
              <a:rPr lang="en-US" dirty="0" err="1"/>
              <a:t>run_train.py</a:t>
            </a:r>
            <a:r>
              <a:rPr lang="en-US" dirty="0"/>
              <a:t> - the main script to run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How to Use:</a:t>
            </a:r>
            <a:r>
              <a:rPr lang="en-US" dirty="0"/>
              <a:t> Just run python scripts/</a:t>
            </a:r>
            <a:r>
              <a:rPr lang="en-US" dirty="0" err="1"/>
              <a:t>run_train.py</a:t>
            </a:r>
            <a:r>
              <a:rPr lang="en-US" dirty="0"/>
              <a:t> and everything happens automatically!</a:t>
            </a:r>
          </a:p>
        </p:txBody>
      </p:sp>
    </p:spTree>
    <p:extLst>
      <p:ext uri="{BB962C8B-B14F-4D97-AF65-F5344CB8AC3E}">
        <p14:creationId xmlns:p14="http://schemas.microsoft.com/office/powerpoint/2010/main" val="3402729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B8525-84A3-7BA3-0039-E16A93F53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see the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14413-30E8-F620-DABC-6E0810B7B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59973"/>
            <a:ext cx="10058400" cy="4312227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The Metrics That Matter:  File Location:</a:t>
            </a:r>
            <a:r>
              <a:rPr lang="en-US" dirty="0"/>
              <a:t> </a:t>
            </a:r>
            <a:r>
              <a:rPr lang="en-US" dirty="0" err="1"/>
              <a:t>src</a:t>
            </a:r>
            <a:r>
              <a:rPr lang="en-US" dirty="0"/>
              <a:t>/</a:t>
            </a:r>
            <a:r>
              <a:rPr lang="en-US" dirty="0" err="1"/>
              <a:t>evaluate.py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b="1" dirty="0"/>
              <a:t>Purpose:</a:t>
            </a:r>
            <a:r>
              <a:rPr lang="en-US" dirty="0"/>
              <a:t> Calculate all performance metrics</a:t>
            </a:r>
          </a:p>
          <a:p>
            <a:pPr>
              <a:lnSpc>
                <a:spcPct val="150000"/>
              </a:lnSpc>
            </a:pPr>
            <a:r>
              <a:rPr lang="en-US" b="1" dirty="0"/>
              <a:t> Where Used:</a:t>
            </a:r>
            <a:r>
              <a:rPr lang="en-US" dirty="0"/>
              <a:t> Called after training to see how well models perform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What This Code Does ?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WHAT:</a:t>
            </a:r>
            <a:r>
              <a:rPr lang="en-US" dirty="0"/>
              <a:t> Calculates ROC-AUC, Precision, Recall, F1-Score</a:t>
            </a:r>
          </a:p>
          <a:p>
            <a:pPr>
              <a:lnSpc>
                <a:spcPct val="150000"/>
              </a:lnSpc>
            </a:pPr>
            <a:r>
              <a:rPr lang="en-US" b="1" dirty="0"/>
              <a:t>WHY:</a:t>
            </a:r>
            <a:r>
              <a:rPr lang="en-US" dirty="0"/>
              <a:t> We need to know if models are good enough for real hospitals</a:t>
            </a:r>
          </a:p>
          <a:p>
            <a:pPr>
              <a:lnSpc>
                <a:spcPct val="150000"/>
              </a:lnSpc>
            </a:pPr>
            <a:r>
              <a:rPr lang="en-US" b="1" dirty="0"/>
              <a:t>WHERE:</a:t>
            </a:r>
            <a:r>
              <a:rPr lang="en-US" dirty="0"/>
              <a:t> Used in </a:t>
            </a:r>
            <a:r>
              <a:rPr lang="en-US" dirty="0" err="1"/>
              <a:t>src</a:t>
            </a:r>
            <a:r>
              <a:rPr lang="en-US" dirty="0"/>
              <a:t>/</a:t>
            </a:r>
            <a:r>
              <a:rPr lang="en-US" dirty="0" err="1"/>
              <a:t>evaluate.py</a:t>
            </a:r>
            <a:r>
              <a:rPr lang="en-US" dirty="0"/>
              <a:t>, called by scripts/</a:t>
            </a:r>
            <a:r>
              <a:rPr lang="en-US" dirty="0" err="1"/>
              <a:t>run_eval.py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b="1" dirty="0"/>
              <a:t>Key Insight:</a:t>
            </a:r>
            <a:r>
              <a:rPr lang="en-US" dirty="0"/>
              <a:t> Recall is most important because missing a high-risk patient is dangerous!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045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D9B1D-944A-C1A0-6DAB-1DD7216B7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results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14DDEF3-2F82-F4CF-DD5C-70CEA22269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382488"/>
              </p:ext>
            </p:extLst>
          </p:nvPr>
        </p:nvGraphicFramePr>
        <p:xfrm>
          <a:off x="1069975" y="2120899"/>
          <a:ext cx="10058400" cy="4020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1831989551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092009738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3866968972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088873026"/>
                    </a:ext>
                  </a:extLst>
                </a:gridCol>
              </a:tblGrid>
              <a:tr h="804025">
                <a:tc>
                  <a:txBody>
                    <a:bodyPr/>
                    <a:lstStyle/>
                    <a:p>
                      <a:r>
                        <a:rPr lang="en-US" dirty="0"/>
                        <a:t>Metric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Logisitc</a:t>
                      </a:r>
                      <a:r>
                        <a:rPr lang="en-US" dirty="0"/>
                        <a:t>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XGBoost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 it means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702223"/>
                  </a:ext>
                </a:extLst>
              </a:tr>
              <a:tr h="804025">
                <a:tc>
                  <a:txBody>
                    <a:bodyPr/>
                    <a:lstStyle/>
                    <a:p>
                      <a:r>
                        <a:rPr lang="en-US" dirty="0"/>
                        <a:t>Roc-</a:t>
                      </a:r>
                      <a:r>
                        <a:rPr lang="en-US" dirty="0" err="1"/>
                        <a:t>Auc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0.65-0.70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0.68-0.72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Overall – good (decent)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094855"/>
                  </a:ext>
                </a:extLst>
              </a:tr>
              <a:tr h="804025"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0.45-0.50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0.48-0.52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Some false alarms</a:t>
                      </a:r>
                      <a:br>
                        <a:rPr lang="en-US" dirty="0"/>
                      </a:br>
                      <a:r>
                        <a:rPr lang="en-US" dirty="0"/>
                        <a:t>(acceptable)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304092"/>
                  </a:ext>
                </a:extLst>
              </a:tr>
              <a:tr h="804025"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Perfect –got 80% risk</a:t>
                      </a:r>
                    </a:p>
                    <a:p>
                      <a:r>
                        <a:rPr lang="en-US" dirty="0"/>
                        <a:t>People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977909"/>
                  </a:ext>
                </a:extLst>
              </a:tr>
              <a:tr h="804025">
                <a:tc>
                  <a:txBody>
                    <a:bodyPr/>
                    <a:lstStyle/>
                    <a:p>
                      <a:r>
                        <a:rPr lang="en-US" dirty="0"/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0.55-0.60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0.58-0.62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 balance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8026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4419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F3046-2010-BB5B-F787-D4CE31B9B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14A2D-C49F-14A4-28B8-3BF2FB157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Key Findings: Both models hit our 80% recall target</a:t>
            </a:r>
            <a:r>
              <a:rPr lang="en-US" dirty="0"/>
              <a:t> - We catch 80% of high-risk patients!</a:t>
            </a:r>
          </a:p>
          <a:p>
            <a:r>
              <a:rPr lang="en-US" b="1" dirty="0" err="1"/>
              <a:t>XGBoost</a:t>
            </a:r>
            <a:r>
              <a:rPr lang="en-US" b="1" dirty="0"/>
              <a:t> is slightly better overall</a:t>
            </a:r>
            <a:r>
              <a:rPr lang="en-US" dirty="0"/>
              <a:t> - Higher ROC-AUC and F1</a:t>
            </a:r>
          </a:p>
          <a:p>
            <a:r>
              <a:rPr lang="en-US" dirty="0"/>
              <a:t> </a:t>
            </a:r>
            <a:r>
              <a:rPr lang="en-US" b="1" dirty="0"/>
              <a:t>Logistic Regression is easier to explain</a:t>
            </a:r>
            <a:r>
              <a:rPr lang="en-US" dirty="0"/>
              <a:t> - Doctors can understand it</a:t>
            </a:r>
          </a:p>
          <a:p>
            <a:r>
              <a:rPr lang="en-US" b="1" dirty="0"/>
              <a:t>Some false alarms, but that's okay</a:t>
            </a:r>
            <a:r>
              <a:rPr lang="en-US" dirty="0"/>
              <a:t> - We're catching the high-risk patients</a:t>
            </a:r>
          </a:p>
          <a:p>
            <a:r>
              <a:rPr lang="en-US" b="1" dirty="0"/>
              <a:t>What This Means:</a:t>
            </a:r>
            <a:r>
              <a:rPr lang="en-US" dirty="0"/>
              <a:t> The models work! They can be used in real hospitals.</a:t>
            </a:r>
          </a:p>
          <a:p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220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833D-701E-84C8-58CF-6F10749C9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3861E-1644-E35E-9792-A3D60EB9A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39191"/>
            <a:ext cx="10058400" cy="4333009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What We Accomplished:</a:t>
            </a:r>
            <a:r>
              <a:rPr lang="en-US" dirty="0"/>
              <a:t> </a:t>
            </a:r>
            <a:r>
              <a:rPr lang="en-US" b="1" dirty="0"/>
              <a:t>Built a complete pipeline</a:t>
            </a:r>
            <a:r>
              <a:rPr lang="en-US" dirty="0"/>
              <a:t> - From raw data to predictions </a:t>
            </a:r>
          </a:p>
          <a:p>
            <a:r>
              <a:rPr lang="en-US" b="1" dirty="0"/>
              <a:t>Achieved 80% recall</a:t>
            </a:r>
            <a:r>
              <a:rPr lang="en-US" dirty="0"/>
              <a:t> - We catch 80% of high-risk patients</a:t>
            </a:r>
          </a:p>
          <a:p>
            <a:r>
              <a:rPr lang="en-US" b="1" dirty="0"/>
              <a:t>Created a dashboard</a:t>
            </a:r>
            <a:r>
              <a:rPr lang="en-US" dirty="0"/>
              <a:t> - Doctors can actually use it</a:t>
            </a:r>
          </a:p>
          <a:p>
            <a:r>
              <a:rPr lang="en-US" b="1" dirty="0"/>
              <a:t>Solved real challenges</a:t>
            </a:r>
            <a:r>
              <a:rPr lang="en-US" dirty="0"/>
              <a:t> - Class imbalance, missing data, interpretability</a:t>
            </a:r>
          </a:p>
          <a:p>
            <a:pPr>
              <a:lnSpc>
                <a:spcPct val="160000"/>
              </a:lnSpc>
            </a:pPr>
            <a:r>
              <a:rPr lang="en-US" b="1" dirty="0"/>
              <a:t>Made it reproducible</a:t>
            </a:r>
            <a:r>
              <a:rPr lang="en-US" dirty="0"/>
              <a:t> - Anyone can run it and get the same results</a:t>
            </a:r>
          </a:p>
          <a:p>
            <a:pPr>
              <a:lnSpc>
                <a:spcPct val="160000"/>
              </a:lnSpc>
            </a:pPr>
            <a:r>
              <a:rPr lang="en-US" b="1" dirty="0"/>
              <a:t>Impact: Helps</a:t>
            </a:r>
            <a:r>
              <a:rPr lang="en-US" dirty="0"/>
              <a:t> reduce readmissions</a:t>
            </a:r>
          </a:p>
          <a:p>
            <a:r>
              <a:rPr lang="en-US" dirty="0"/>
              <a:t>Improves patient care</a:t>
            </a:r>
          </a:p>
          <a:p>
            <a:r>
              <a:rPr lang="en-US" dirty="0"/>
              <a:t>Saves hospitals money</a:t>
            </a:r>
          </a:p>
          <a:p>
            <a:r>
              <a:rPr lang="en-US" dirty="0"/>
              <a:t>Supports clinical decisions</a:t>
            </a:r>
          </a:p>
          <a:p>
            <a:r>
              <a:rPr lang="en-US" b="1" dirty="0"/>
              <a:t>Bottom Line:</a:t>
            </a:r>
            <a:r>
              <a:rPr lang="en-US" dirty="0"/>
              <a:t> We built something that actually works and can help real patients.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640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18B0E-FCC5-0837-2927-6656CADD0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 /objectives 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050C3-C6A7-A1D9-0422-2281C0198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Problem and data &amp; target </a:t>
            </a:r>
          </a:p>
          <a:p>
            <a:r>
              <a:rPr lang="en-US"/>
              <a:t>Features </a:t>
            </a:r>
          </a:p>
          <a:p>
            <a:r>
              <a:rPr lang="en-US"/>
              <a:t>Pipeline from raw , model ,threshold , app</a:t>
            </a:r>
          </a:p>
          <a:p>
            <a:r>
              <a:rPr lang="en-US"/>
              <a:t>Models compared : XGBoost(deploy) vs LogReg(baseline)</a:t>
            </a:r>
          </a:p>
          <a:p>
            <a:r>
              <a:rPr lang="en-US"/>
              <a:t>Metrics , confusion metrics and why recall matters </a:t>
            </a:r>
          </a:p>
          <a:p>
            <a:r>
              <a:rPr lang="en-US"/>
              <a:t>Safe discharge view &amp; final prediction flow </a:t>
            </a:r>
          </a:p>
          <a:p>
            <a:r>
              <a:rPr lang="en-US"/>
              <a:t>Lessons , limitations and future recommendations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512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82C21-E3AF-75B7-F742-49EF77CE7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problem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D3C1D-42BC-B584-FD24-0F9AD0C9B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this matters : </a:t>
            </a:r>
          </a:p>
          <a:p>
            <a:r>
              <a:rPr lang="en-US" dirty="0"/>
              <a:t>30 days </a:t>
            </a:r>
          </a:p>
          <a:p>
            <a:r>
              <a:rPr lang="en-US" dirty="0"/>
              <a:t>Readmissions cost hospitals in billions $ every year </a:t>
            </a:r>
          </a:p>
          <a:p>
            <a:r>
              <a:rPr lang="en-US" dirty="0"/>
              <a:t> with high (patience risk + financial penalties ) </a:t>
            </a:r>
          </a:p>
          <a:p>
            <a:r>
              <a:rPr lang="en-US" dirty="0"/>
              <a:t>We need an discharge time signal High vs Low risk </a:t>
            </a:r>
          </a:p>
          <a:p>
            <a:r>
              <a:rPr lang="en-US" dirty="0"/>
              <a:t>Success : strong recall on the positive class (catch high risk )</a:t>
            </a:r>
          </a:p>
          <a:p>
            <a:r>
              <a:rPr lang="en-US" dirty="0"/>
              <a:t>With stable F1 scores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209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DFC1A-859D-2B41-EADF-87F36AC3D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&amp; target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B1CA1-0975-608F-0D53-6F987E819D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100k encounters and 130 hospitals  since 1999-2008 </a:t>
            </a:r>
          </a:p>
          <a:p>
            <a:r>
              <a:rPr lang="en-US" dirty="0"/>
              <a:t>50 + plus variables ( age , diagnoses , prior visits , meds , labs ) </a:t>
            </a:r>
          </a:p>
          <a:p>
            <a:r>
              <a:rPr lang="en-US" dirty="0"/>
              <a:t>Targeted label readmitted binary = 1 if "&lt;30", else 0 ("&gt;30" or "NO")</a:t>
            </a:r>
          </a:p>
          <a:p>
            <a:r>
              <a:rPr lang="en-US" dirty="0"/>
              <a:t>Working files produced: data/processed/</a:t>
            </a:r>
            <a:r>
              <a:rPr lang="en-US" dirty="0" err="1"/>
              <a:t>train_processed.csv</a:t>
            </a:r>
            <a:r>
              <a:rPr lang="en-US" dirty="0"/>
              <a:t>, </a:t>
            </a:r>
            <a:r>
              <a:rPr lang="en-US" dirty="0" err="1"/>
              <a:t>test_processed.csv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9B88B0-380C-9FC3-BBFC-99086ADD38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04714" y="1650822"/>
            <a:ext cx="4754562" cy="283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54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A645A-256A-241A-F288-6C15B8DF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cleaning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1061A-7F12-4E95-12CF-980B2D133A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Drop obvious duplicates; standardize column names</a:t>
            </a:r>
          </a:p>
          <a:p>
            <a:r>
              <a:rPr lang="en-US"/>
              <a:t>Handle missing/unknown tokens (?, Unknown)</a:t>
            </a:r>
          </a:p>
          <a:p>
            <a:r>
              <a:rPr lang="en-US"/>
              <a:t>Remove pure identifiers; keep clinically meaningful columns</a:t>
            </a:r>
          </a:p>
          <a:p>
            <a:r>
              <a:rPr lang="en-US"/>
              <a:t>Encode categorical (One-Hot); keep numeric as is</a:t>
            </a:r>
          </a:p>
          <a:p>
            <a:r>
              <a:rPr lang="en-US"/>
              <a:t>Output: clean CSVs for training/testing (reproducible)</a:t>
            </a:r>
          </a:p>
          <a:p>
            <a:r>
              <a:rPr lang="en-US"/>
              <a:t>Train/Test split: </a:t>
            </a:r>
            <a:r>
              <a:rPr lang="en-US" b="1"/>
              <a:t>80/20</a:t>
            </a:r>
            <a:r>
              <a:rPr lang="en-US"/>
              <a:t>, stratified</a:t>
            </a:r>
          </a:p>
          <a:p>
            <a:endParaRPr lang="en-US"/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A8706C0-6D26-C0AD-C875-0A3842F9D5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64288" y="2598208"/>
            <a:ext cx="4754562" cy="316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833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CAD72-BD64-6E7D-D8BA-6CEB044C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1,2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6A7622-4C04-796C-F4C0-AE6E1F946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714500"/>
            <a:ext cx="10058400" cy="44577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 1 Class Imbalance </a:t>
            </a:r>
          </a:p>
          <a:p>
            <a:r>
              <a:rPr lang="en-US" b="1" dirty="0"/>
              <a:t>Problem:</a:t>
            </a:r>
            <a:r>
              <a:rPr lang="en-US" dirty="0"/>
              <a:t> Most patients DON'T get readmitted → model misses high-risk patients</a:t>
            </a:r>
          </a:p>
          <a:p>
            <a:r>
              <a:rPr lang="en-US" b="1" dirty="0"/>
              <a:t>Solution:</a:t>
            </a:r>
            <a:r>
              <a:rPr lang="en-US" dirty="0"/>
              <a:t> Threshold tuning to achieve </a:t>
            </a:r>
            <a:r>
              <a:rPr lang="en-US" b="1" dirty="0"/>
              <a:t>80% recall</a:t>
            </a:r>
            <a:r>
              <a:rPr lang="en-US" dirty="0"/>
              <a:t> (catch 80% of high-risk patients)</a:t>
            </a:r>
          </a:p>
          <a:p>
            <a:r>
              <a:rPr lang="en-US" b="1" dirty="0"/>
              <a:t>Code:</a:t>
            </a:r>
            <a:r>
              <a:rPr lang="en-US" dirty="0"/>
              <a:t> </a:t>
            </a:r>
            <a:r>
              <a:rPr lang="en-US" dirty="0" err="1"/>
              <a:t>src</a:t>
            </a:r>
            <a:r>
              <a:rPr lang="en-US" dirty="0"/>
              <a:t>/</a:t>
            </a:r>
            <a:r>
              <a:rPr lang="en-US" dirty="0" err="1"/>
              <a:t>train.py</a:t>
            </a:r>
            <a:r>
              <a:rPr lang="en-US" dirty="0"/>
              <a:t> - </a:t>
            </a:r>
            <a:r>
              <a:rPr lang="en-US" dirty="0" err="1"/>
              <a:t>tune_threshold_for_recall</a:t>
            </a:r>
            <a:r>
              <a:rPr lang="en-US" dirty="0"/>
              <a:t>() function</a:t>
            </a:r>
          </a:p>
          <a:p>
            <a:r>
              <a:rPr lang="en-US" b="1" dirty="0"/>
              <a:t>Result:</a:t>
            </a:r>
            <a:r>
              <a:rPr lang="en-US" dirty="0"/>
              <a:t>  We catch 80% of high-risk patients instead of just 60%!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2 Too Many Features</a:t>
            </a:r>
          </a:p>
          <a:p>
            <a:r>
              <a:rPr lang="en-US" b="1" dirty="0"/>
              <a:t>Problem:</a:t>
            </a:r>
            <a:r>
              <a:rPr lang="en-US" dirty="0"/>
              <a:t> 50+ features = risk of overfitting and hard to interpret</a:t>
            </a:r>
          </a:p>
          <a:p>
            <a:r>
              <a:rPr lang="en-US" b="1" dirty="0"/>
              <a:t>Solution:</a:t>
            </a:r>
            <a:r>
              <a:rPr lang="en-US" dirty="0"/>
              <a:t> Feature selection using Mutual Information → </a:t>
            </a:r>
            <a:r>
              <a:rPr lang="en-US" b="1" dirty="0"/>
              <a:t>Top 10 features</a:t>
            </a:r>
            <a:endParaRPr lang="en-US" dirty="0"/>
          </a:p>
          <a:p>
            <a:r>
              <a:rPr lang="en-US" b="1" dirty="0"/>
              <a:t>Code:</a:t>
            </a:r>
            <a:r>
              <a:rPr lang="en-US" dirty="0"/>
              <a:t> </a:t>
            </a:r>
            <a:r>
              <a:rPr lang="en-US" dirty="0" err="1"/>
              <a:t>src</a:t>
            </a:r>
            <a:r>
              <a:rPr lang="en-US" dirty="0"/>
              <a:t>/</a:t>
            </a:r>
            <a:r>
              <a:rPr lang="en-US" dirty="0" err="1"/>
              <a:t>feature_selection.py</a:t>
            </a:r>
            <a:r>
              <a:rPr lang="en-US" dirty="0"/>
              <a:t> - </a:t>
            </a:r>
            <a:r>
              <a:rPr lang="en-US" dirty="0" err="1"/>
              <a:t>SelectKBest</a:t>
            </a:r>
            <a:r>
              <a:rPr lang="en-US" dirty="0"/>
              <a:t> with </a:t>
            </a:r>
            <a:r>
              <a:rPr lang="en-US" dirty="0" err="1"/>
              <a:t>mutual_info_classif</a:t>
            </a:r>
            <a:endParaRPr lang="en-US" dirty="0"/>
          </a:p>
          <a:p>
            <a:r>
              <a:rPr lang="en-US" b="1" dirty="0"/>
              <a:t>Result:</a:t>
            </a:r>
            <a:r>
              <a:rPr lang="en-US" dirty="0"/>
              <a:t> ✅ Simpler, faster, more interpretable models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092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3DD82-7479-DAAF-61DA-01AC159B5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3, 4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6CE29-1D57-624B-CDB2-D2D6AFEA3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536" y="1891145"/>
            <a:ext cx="10369712" cy="4572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3 Missing Data</a:t>
            </a:r>
          </a:p>
          <a:p>
            <a:r>
              <a:rPr lang="en-US" b="1" dirty="0"/>
              <a:t>Problem:</a:t>
            </a:r>
            <a:r>
              <a:rPr lang="en-US" dirty="0"/>
              <a:t> Lots of ? and NULL values → models can't work with incomplete data</a:t>
            </a:r>
          </a:p>
          <a:p>
            <a:r>
              <a:rPr lang="en-US" b="1" dirty="0"/>
              <a:t>Solution:</a:t>
            </a:r>
            <a:r>
              <a:rPr lang="en-US" dirty="0"/>
              <a:t> Data cleaning pipeline (remove duplicates, impute missing values, drop bad columns)</a:t>
            </a:r>
          </a:p>
          <a:p>
            <a:r>
              <a:rPr lang="en-US" b="1" dirty="0"/>
              <a:t>Code:</a:t>
            </a:r>
            <a:r>
              <a:rPr lang="en-US" dirty="0"/>
              <a:t> </a:t>
            </a:r>
            <a:r>
              <a:rPr lang="en-US" dirty="0" err="1"/>
              <a:t>src</a:t>
            </a:r>
            <a:r>
              <a:rPr lang="en-US" dirty="0"/>
              <a:t>/</a:t>
            </a:r>
            <a:r>
              <a:rPr lang="en-US" dirty="0" err="1"/>
              <a:t>preprocess.py</a:t>
            </a:r>
            <a:r>
              <a:rPr lang="en-US" dirty="0"/>
              <a:t> - </a:t>
            </a:r>
            <a:r>
              <a:rPr lang="en-US" dirty="0" err="1"/>
              <a:t>basic_clean</a:t>
            </a:r>
            <a:r>
              <a:rPr lang="en-US" dirty="0"/>
              <a:t>() function</a:t>
            </a:r>
          </a:p>
          <a:p>
            <a:r>
              <a:rPr lang="en-US" b="1" dirty="0"/>
              <a:t>Result:</a:t>
            </a:r>
            <a:r>
              <a:rPr lang="en-US" dirty="0"/>
              <a:t> Clean, complete data ready for machine learning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  4. Black Box Problem</a:t>
            </a:r>
          </a:p>
          <a:p>
            <a:r>
              <a:rPr lang="en-US" b="1" dirty="0"/>
              <a:t>Problem:</a:t>
            </a:r>
            <a:r>
              <a:rPr lang="en-US" dirty="0"/>
              <a:t> Complex models are hard to explain to doctors → lack of trust</a:t>
            </a:r>
          </a:p>
          <a:p>
            <a:r>
              <a:rPr lang="en-US" b="1" dirty="0"/>
              <a:t>Solution:</a:t>
            </a:r>
            <a:r>
              <a:rPr lang="en-US" dirty="0"/>
              <a:t> </a:t>
            </a:r>
            <a:r>
              <a:rPr lang="en-US" b="1" dirty="0"/>
              <a:t>Two models</a:t>
            </a:r>
            <a:r>
              <a:rPr lang="en-US" dirty="0"/>
              <a:t> - Logistic Regression (explainable) + </a:t>
            </a:r>
            <a:r>
              <a:rPr lang="en-US" dirty="0" err="1"/>
              <a:t>XGBoost</a:t>
            </a:r>
            <a:r>
              <a:rPr lang="en-US" dirty="0"/>
              <a:t> (accurate)</a:t>
            </a:r>
          </a:p>
          <a:p>
            <a:r>
              <a:rPr lang="en-US" b="1" dirty="0"/>
              <a:t>Code:</a:t>
            </a:r>
            <a:r>
              <a:rPr lang="en-US" dirty="0"/>
              <a:t> </a:t>
            </a:r>
            <a:r>
              <a:rPr lang="en-US" dirty="0" err="1"/>
              <a:t>src</a:t>
            </a:r>
            <a:r>
              <a:rPr lang="en-US" dirty="0"/>
              <a:t>/</a:t>
            </a:r>
            <a:r>
              <a:rPr lang="en-US" dirty="0" err="1"/>
              <a:t>model.py</a:t>
            </a:r>
            <a:r>
              <a:rPr lang="en-US" dirty="0"/>
              <a:t> - Both models trained in </a:t>
            </a:r>
            <a:r>
              <a:rPr lang="en-US" dirty="0" err="1"/>
              <a:t>src</a:t>
            </a:r>
            <a:r>
              <a:rPr lang="en-US" dirty="0"/>
              <a:t>/</a:t>
            </a:r>
            <a:r>
              <a:rPr lang="en-US" dirty="0" err="1"/>
              <a:t>train.py</a:t>
            </a:r>
            <a:endParaRPr lang="en-US" dirty="0"/>
          </a:p>
          <a:p>
            <a:r>
              <a:rPr lang="en-US" b="1" dirty="0"/>
              <a:t>Result:</a:t>
            </a:r>
            <a:r>
              <a:rPr lang="en-US" dirty="0"/>
              <a:t>  Doctors can understand predictions AND get high accuracy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741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BFA64-E022-35BC-BB57-6C842CF7A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choices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C3DDA-F41F-EF3D-F3AC-078F8103A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b="1" dirty="0"/>
              <a:t>Modeling choices (simple → strong)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Baseline:</a:t>
            </a:r>
            <a:r>
              <a:rPr lang="en-US" dirty="0"/>
              <a:t> Logistic Regression (interpretable)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Primary:</a:t>
            </a:r>
            <a:r>
              <a:rPr lang="en-US" dirty="0"/>
              <a:t> </a:t>
            </a:r>
            <a:r>
              <a:rPr lang="en-US" dirty="0" err="1"/>
              <a:t>XGBoost</a:t>
            </a:r>
            <a:r>
              <a:rPr lang="en-US" dirty="0"/>
              <a:t> (handles non-linearities &amp; interactions)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Class imbalance handled via </a:t>
            </a:r>
            <a:r>
              <a:rPr lang="en-US" b="1" dirty="0" err="1"/>
              <a:t>scale_pos_weight</a:t>
            </a:r>
            <a:endParaRPr lang="en-US" dirty="0"/>
          </a:p>
          <a:p>
            <a:pPr algn="just">
              <a:lnSpc>
                <a:spcPct val="150000"/>
              </a:lnSpc>
            </a:pPr>
            <a:r>
              <a:rPr lang="en-US" b="1" dirty="0"/>
              <a:t>Pipelines</a:t>
            </a:r>
            <a:r>
              <a:rPr lang="en-US" dirty="0"/>
              <a:t>: impute → encode → (scale for LR) → model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033133-56EC-E1E7-C113-385B4E52C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1709" y="135867"/>
            <a:ext cx="3916218" cy="391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84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60DBD-9CE2-F765-76B8-F39E0A156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 tuning (</a:t>
            </a:r>
            <a:r>
              <a:rPr lang="en-US" sz="3200" dirty="0"/>
              <a:t>policy= catch high risk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6DADA-27E6-6AFE-0EAB-91B4E51BF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</a:t>
            </a:r>
            <a:r>
              <a:rPr lang="en-US" b="1" dirty="0"/>
              <a:t>sweep thresholds (0.05–0.95)</a:t>
            </a:r>
            <a:r>
              <a:rPr lang="en-US" dirty="0"/>
              <a:t> on validation</a:t>
            </a:r>
          </a:p>
          <a:p>
            <a:r>
              <a:rPr lang="en-US" dirty="0"/>
              <a:t>Choose threshold that </a:t>
            </a:r>
            <a:r>
              <a:rPr lang="en-US" b="1" dirty="0"/>
              <a:t>prioritizes recall</a:t>
            </a:r>
            <a:r>
              <a:rPr lang="en-US" dirty="0"/>
              <a:t> (catch most &lt;30d cases)</a:t>
            </a:r>
          </a:p>
          <a:p>
            <a:r>
              <a:rPr lang="en-US" dirty="0"/>
              <a:t>Selected: </a:t>
            </a:r>
            <a:r>
              <a:rPr lang="en-US" b="1" dirty="0"/>
              <a:t>LR ≈ 0.450</a:t>
            </a:r>
            <a:r>
              <a:rPr lang="en-US" dirty="0"/>
              <a:t>, </a:t>
            </a:r>
            <a:r>
              <a:rPr lang="en-US" b="1" dirty="0"/>
              <a:t>XGB ≈ 0.100</a:t>
            </a:r>
            <a:r>
              <a:rPr lang="en-US" dirty="0"/>
              <a:t> (from models/</a:t>
            </a:r>
            <a:r>
              <a:rPr lang="en-US" dirty="0" err="1"/>
              <a:t>thresholds.json</a:t>
            </a:r>
            <a:r>
              <a:rPr lang="en-US" dirty="0"/>
              <a:t>)</a:t>
            </a:r>
          </a:p>
          <a:p>
            <a:r>
              <a:rPr lang="en-US" dirty="0"/>
              <a:t>“High-risk” if predicted prob ≥ threshold; else “Low-risk”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A22909-4D32-B66E-BC4D-71F861CE4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459" y="4445000"/>
            <a:ext cx="5858741" cy="172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730B20-EB0F-ECF1-F818-BA5979F8C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589" y="4729389"/>
            <a:ext cx="4856018" cy="102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0750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269</TotalTime>
  <Words>1008</Words>
  <Application>Microsoft Macintosh PowerPoint</Application>
  <PresentationFormat>Widescreen</PresentationFormat>
  <Paragraphs>127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Diabetes 30-days Re-admission : safe discharge command center   Goal : flag high risk inpatients at discharge    Vishnu Vaibhav binde  MSBA- 265 </vt:lpstr>
      <vt:lpstr>Agenda /objectives  </vt:lpstr>
      <vt:lpstr>The problem </vt:lpstr>
      <vt:lpstr>Data &amp; target </vt:lpstr>
      <vt:lpstr>Data cleaning </vt:lpstr>
      <vt:lpstr>Challenges 1,2</vt:lpstr>
      <vt:lpstr>Challenges 3, 4 </vt:lpstr>
      <vt:lpstr>Modelling choices </vt:lpstr>
      <vt:lpstr>Threshold tuning (policy= catch high risk)</vt:lpstr>
      <vt:lpstr>Our pipeline</vt:lpstr>
      <vt:lpstr>conti</vt:lpstr>
      <vt:lpstr>How we see the results</vt:lpstr>
      <vt:lpstr>The results</vt:lpstr>
      <vt:lpstr>Key findings </vt:lpstr>
      <vt:lpstr>Key takeaways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Vishnu Vaibhav Binde</dc:creator>
  <cp:lastModifiedBy>Vishnu Vaibhav Binde</cp:lastModifiedBy>
  <cp:revision>5</cp:revision>
  <dcterms:created xsi:type="dcterms:W3CDTF">2025-12-02T06:15:32Z</dcterms:created>
  <dcterms:modified xsi:type="dcterms:W3CDTF">2025-12-07T20:59:00Z</dcterms:modified>
</cp:coreProperties>
</file>